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9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8" r:id="rId3"/>
    <p:sldId id="263" r:id="rId4"/>
    <p:sldId id="296" r:id="rId5"/>
    <p:sldId id="299" r:id="rId6"/>
    <p:sldId id="298" r:id="rId7"/>
    <p:sldId id="302" r:id="rId8"/>
    <p:sldId id="297" r:id="rId9"/>
    <p:sldId id="300" r:id="rId10"/>
    <p:sldId id="301" r:id="rId11"/>
    <p:sldId id="295" r:id="rId12"/>
    <p:sldId id="303" r:id="rId13"/>
    <p:sldId id="304" r:id="rId14"/>
    <p:sldId id="305" r:id="rId15"/>
    <p:sldId id="285" r:id="rId16"/>
    <p:sldId id="28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2862-2379-46BB-BEBD-DD1648242F41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16E-FDE2-4086-86C6-0DE755D40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2862-2379-46BB-BEBD-DD1648242F41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16E-FDE2-4086-86C6-0DE755D40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2862-2379-46BB-BEBD-DD1648242F41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16E-FDE2-4086-86C6-0DE755D40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2862-2379-46BB-BEBD-DD1648242F41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16E-FDE2-4086-86C6-0DE755D40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2862-2379-46BB-BEBD-DD1648242F41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16E-FDE2-4086-86C6-0DE755D40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2862-2379-46BB-BEBD-DD1648242F41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16E-FDE2-4086-86C6-0DE755D40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2862-2379-46BB-BEBD-DD1648242F41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16E-FDE2-4086-86C6-0DE755D40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2862-2379-46BB-BEBD-DD1648242F41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16E-FDE2-4086-86C6-0DE755D40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2862-2379-46BB-BEBD-DD1648242F41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16E-FDE2-4086-86C6-0DE755D40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2862-2379-46BB-BEBD-DD1648242F41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16E-FDE2-4086-86C6-0DE755D40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B2862-2379-46BB-BEBD-DD1648242F41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F6816E-FDE2-4086-86C6-0DE755D40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B2862-2379-46BB-BEBD-DD1648242F41}" type="datetimeFigureOut">
              <a:rPr lang="en-US" smtClean="0"/>
              <a:pPr/>
              <a:t>12/5/2017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F6816E-FDE2-4086-86C6-0DE755D407C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acificlinks.org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drdvietnam.com" TargetMode="External"/><Relationship Id="rId2" Type="http://schemas.openxmlformats.org/officeDocument/2006/relationships/hyperlink" Target="http://www.drdvietnam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info@trungtamkhiemthinh.org" TargetMode="External"/><Relationship Id="rId4" Type="http://schemas.openxmlformats.org/officeDocument/2006/relationships/hyperlink" Target="http://trungtamkhiemthinh.org/index.php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life-vietnam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otrotuphap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hr@dependableprogress.com" TargetMode="External"/><Relationship Id="rId2" Type="http://schemas.openxmlformats.org/officeDocument/2006/relationships/hyperlink" Target="http://www.reach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aihandvn@gmail.com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772400" cy="2228850"/>
          </a:xfrm>
        </p:spPr>
        <p:txBody>
          <a:bodyPr>
            <a:normAutofit/>
          </a:bodyPr>
          <a:lstStyle/>
          <a:p>
            <a:r>
              <a:rPr lang="en-US" dirty="0" smtClean="0"/>
              <a:t>SDRC Report</a:t>
            </a:r>
            <a:br>
              <a:rPr lang="en-US" dirty="0" smtClean="0"/>
            </a:br>
            <a:r>
              <a:rPr lang="en-US" dirty="0" smtClean="0"/>
              <a:t>CSOs Mapping </a:t>
            </a:r>
            <a:br>
              <a:rPr lang="en-US" dirty="0" smtClean="0"/>
            </a:br>
            <a:r>
              <a:rPr lang="en-US" dirty="0" smtClean="0"/>
              <a:t>Key Findings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143000"/>
          </a:xfrm>
        </p:spPr>
        <p:txBody>
          <a:bodyPr/>
          <a:lstStyle/>
          <a:p>
            <a:r>
              <a:rPr lang="en-US" smtClean="0"/>
              <a:t>Hanoi, 29 November 2017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mtClean="0"/>
              <a:t>HCMC-Based CSOs Mapping (7)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mtClean="0"/>
              <a:t> </a:t>
            </a:r>
          </a:p>
          <a:p>
            <a:pPr>
              <a:buNone/>
            </a:pPr>
            <a:r>
              <a:rPr lang="en-US" smtClean="0"/>
              <a:t> 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998882"/>
          <a:ext cx="8991600" cy="55059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440"/>
                <a:gridCol w="3446780"/>
                <a:gridCol w="4945380"/>
              </a:tblGrid>
              <a:tr h="408135">
                <a:tc>
                  <a:txBody>
                    <a:bodyPr/>
                    <a:lstStyle/>
                    <a:p>
                      <a:r>
                        <a:rPr lang="en-US" sz="1600" smtClean="0"/>
                        <a:t>No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Name 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Nature,  Activity, Partner, Umbrella Organization</a:t>
                      </a:r>
                      <a:endParaRPr lang="en-US" sz="1600"/>
                    </a:p>
                  </a:txBody>
                  <a:tcPr/>
                </a:tc>
              </a:tr>
              <a:tr h="424460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smtClean="0">
                          <a:solidFill>
                            <a:srgbClr val="FF0000"/>
                          </a:solidFill>
                        </a:rPr>
                        <a:t>D.</a:t>
                      </a:r>
                      <a:r>
                        <a:rPr lang="en-US" sz="2000" b="1" baseline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2000" b="1" smtClean="0">
                          <a:solidFill>
                            <a:srgbClr val="FF0000"/>
                          </a:solidFill>
                        </a:rPr>
                        <a:t>Social Enterprise – Cooperatives </a:t>
                      </a:r>
                      <a:endParaRPr lang="en-US" sz="20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en-US" sz="1600"/>
                    </a:p>
                  </a:txBody>
                  <a:tcPr/>
                </a:tc>
              </a:tr>
              <a:tr h="1826123">
                <a:tc>
                  <a:txBody>
                    <a:bodyPr/>
                    <a:lstStyle/>
                    <a:p>
                      <a:r>
                        <a:rPr lang="en-US" sz="1600" smtClean="0"/>
                        <a:t>12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Hiep Phu People-registered Cooperative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(HTX dânlập Hiệp Phú 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43/8 Street No.</a:t>
                      </a:r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68, Nieghborhood II, Hiep Phu Ward ,District 9- HCMC</a:t>
                      </a:r>
                    </a:p>
                    <a:p>
                      <a:endParaRPr lang="en-U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Est. in 2007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Waste Collection,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Transportation services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 branches in District 9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50 members, working with others (50 employees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Two third of waste collectors and members are migrant workers</a:t>
                      </a:r>
                      <a:endParaRPr lang="en-US" sz="1600"/>
                    </a:p>
                  </a:txBody>
                  <a:tcPr/>
                </a:tc>
              </a:tr>
              <a:tr h="500243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000" b="1" smtClean="0">
                          <a:solidFill>
                            <a:srgbClr val="FF0000"/>
                          </a:solidFill>
                        </a:rPr>
                        <a:t>E. Social Association</a:t>
                      </a:r>
                      <a:endParaRPr lang="en-US" sz="20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</a:tr>
              <a:tr h="2161403">
                <a:tc>
                  <a:txBody>
                    <a:bodyPr/>
                    <a:lstStyle/>
                    <a:p>
                      <a:r>
                        <a:rPr lang="en-US" sz="1600" smtClean="0"/>
                        <a:t>13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Ho Chi </a:t>
                      </a:r>
                      <a:r>
                        <a:rPr lang="en-US" sz="2000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</a:t>
                      </a:r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inh City Child Welfare Association (HC</a:t>
                      </a:r>
                      <a:r>
                        <a:rPr lang="en-US" sz="2000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WA)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Hội Bảo trợ trẻ em TP.HCM</a:t>
                      </a:r>
                    </a:p>
                    <a:p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85/65 Pham Viet Chanh St.-Binh Thanh Dist-</a:t>
                      </a:r>
                      <a:r>
                        <a:rPr lang="en-US" sz="1800" b="0" i="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HCMC</a:t>
                      </a:r>
                    </a:p>
                    <a:p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Tel: 08 3840 1406</a:t>
                      </a:r>
                    </a:p>
                    <a:p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Website: www.hcwa.org.vn</a:t>
                      </a:r>
                      <a:endParaRPr lang="en-U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First HCMC-based</a:t>
                      </a:r>
                      <a:r>
                        <a:rPr lang="en-US" sz="1600" baseline="0" smtClean="0"/>
                        <a:t> NGO/NPO working for protecting and supporting children in difficult circumstances </a:t>
                      </a:r>
                    </a:p>
                    <a:p>
                      <a:r>
                        <a:rPr lang="en-US" sz="1600" baseline="0" smtClean="0"/>
                        <a:t>-vocational and life skills training courses</a:t>
                      </a:r>
                    </a:p>
                    <a:p>
                      <a:r>
                        <a:rPr lang="en-US" sz="1600" baseline="0" smtClean="0"/>
                        <a:t>-job seeking suport</a:t>
                      </a:r>
                    </a:p>
                    <a:p>
                      <a:r>
                        <a:rPr lang="en-US" sz="1600" baseline="0" smtClean="0"/>
                        <a:t>-shelter for vulnerable and high risk children</a:t>
                      </a:r>
                    </a:p>
                    <a:p>
                      <a:endParaRPr lang="en-US" sz="16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smtClean="0"/>
              <a:t>HCMC-Based CSOs Mapping (8)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mtClean="0"/>
              <a:t> </a:t>
            </a:r>
          </a:p>
          <a:p>
            <a:pPr>
              <a:buNone/>
            </a:pPr>
            <a:r>
              <a:rPr lang="en-US" smtClean="0"/>
              <a:t> 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143000"/>
          <a:ext cx="8839200" cy="544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221"/>
                <a:gridCol w="3101474"/>
                <a:gridCol w="5272505"/>
              </a:tblGrid>
              <a:tr h="573566">
                <a:tc>
                  <a:txBody>
                    <a:bodyPr/>
                    <a:lstStyle/>
                    <a:p>
                      <a:r>
                        <a:rPr lang="en-US" smtClean="0"/>
                        <a:t>No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Name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Nature,  Activity</a:t>
                      </a:r>
                      <a:endParaRPr lang="en-US"/>
                    </a:p>
                  </a:txBody>
                  <a:tcPr/>
                </a:tc>
              </a:tr>
              <a:tr h="1720697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000" b="1" smtClean="0">
                          <a:solidFill>
                            <a:srgbClr val="FF0000"/>
                          </a:solidFill>
                        </a:rPr>
                        <a:t>F. Self-Managed Core Groups of Factory Workers in Industrial Zones (Dong Nai Province)- Nhóm</a:t>
                      </a:r>
                      <a:r>
                        <a:rPr lang="en-US" sz="2000" b="1" baseline="0" smtClean="0">
                          <a:solidFill>
                            <a:srgbClr val="FF0000"/>
                          </a:solidFill>
                        </a:rPr>
                        <a:t> công nhân nòng cốt tự quản ở các khu công nghiệp</a:t>
                      </a:r>
                      <a:endParaRPr lang="en-US" sz="2000" b="1" smtClean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b="1" smtClean="0">
                          <a:solidFill>
                            <a:schemeClr val="tx1"/>
                          </a:solidFill>
                        </a:rPr>
                        <a:t>Set up by Legal Aid Center</a:t>
                      </a:r>
                      <a:r>
                        <a:rPr lang="en-US" b="1" baseline="0" smtClean="0">
                          <a:solidFill>
                            <a:schemeClr val="tx1"/>
                          </a:solidFill>
                        </a:rPr>
                        <a:t> (LAC- Trung tâm tư vấn pháp luật Công Đoàn), with Oxfam –funded project and CRCD (Research &amp; Consultancy- SISS-VASS) scientific/technical support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83255">
                <a:tc>
                  <a:txBody>
                    <a:bodyPr/>
                    <a:lstStyle/>
                    <a:p>
                      <a:r>
                        <a:rPr lang="en-US" smtClean="0"/>
                        <a:t>14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Core Group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in Long Binh Industrial Zone- Bien Hoa City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20 members, as</a:t>
                      </a:r>
                      <a:r>
                        <a:rPr lang="en-US" baseline="0" smtClean="0"/>
                        <a:t> co-trainers of LAC lawyers in Collaborative and Mobile training courses in Labor Law and life skills training courses </a:t>
                      </a:r>
                      <a:endParaRPr lang="en-US"/>
                    </a:p>
                  </a:txBody>
                  <a:tcPr/>
                </a:tc>
              </a:tr>
              <a:tr h="1065193">
                <a:tc>
                  <a:txBody>
                    <a:bodyPr/>
                    <a:lstStyle/>
                    <a:p>
                      <a:r>
                        <a:rPr lang="en-US" smtClean="0"/>
                        <a:t>15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Core Group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in Nhon Trach Industrial Zone- Nhon Trach District- Dong Nai Province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7</a:t>
                      </a:r>
                      <a:r>
                        <a:rPr lang="en-US" baseline="0" smtClean="0"/>
                        <a:t> </a:t>
                      </a:r>
                      <a:r>
                        <a:rPr lang="en-US" smtClean="0"/>
                        <a:t>members, as</a:t>
                      </a:r>
                      <a:r>
                        <a:rPr lang="en-US" baseline="0" smtClean="0"/>
                        <a:t> co-trainers of LAC lawyers and Long Binh Core Group, in Collaborative and Mobile training courses in Labor Law and life skills</a:t>
                      </a:r>
                      <a:endParaRPr lang="en-US"/>
                    </a:p>
                  </a:txBody>
                  <a:tcPr/>
                </a:tc>
              </a:tr>
              <a:tr h="1097969">
                <a:tc>
                  <a:txBody>
                    <a:bodyPr/>
                    <a:lstStyle/>
                    <a:p>
                      <a:r>
                        <a:rPr lang="en-US" smtClean="0"/>
                        <a:t>16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Core Group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 in Trang Bom Industrial Zone- Trang Bom District- Dong Nai Province</a:t>
                      </a:r>
                      <a:endParaRPr lang="en-US" b="1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smtClean="0"/>
                        <a:t>26 </a:t>
                      </a:r>
                      <a:r>
                        <a:rPr lang="en-US" smtClean="0"/>
                        <a:t>members, as</a:t>
                      </a:r>
                      <a:r>
                        <a:rPr lang="en-US" baseline="0" smtClean="0"/>
                        <a:t> co-trainers of LAC lawyers, Long Binh and Nhon Trach Core Groups, in Collaborative &amp; Mobile training courses in Labor Law and life skills 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mtClean="0"/>
              <a:t>HCMC-Based CSOs Mapping (9)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mtClean="0"/>
              <a:t> </a:t>
            </a:r>
          </a:p>
          <a:p>
            <a:pPr>
              <a:buNone/>
            </a:pPr>
            <a:r>
              <a:rPr lang="en-US" smtClean="0"/>
              <a:t> 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219200"/>
          <a:ext cx="8534400" cy="50627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179"/>
                <a:gridCol w="2994527"/>
                <a:gridCol w="5090694"/>
              </a:tblGrid>
              <a:tr h="776861">
                <a:tc>
                  <a:txBody>
                    <a:bodyPr/>
                    <a:lstStyle/>
                    <a:p>
                      <a:r>
                        <a:rPr lang="en-US" smtClean="0"/>
                        <a:t>No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Name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Nature,  Activity</a:t>
                      </a:r>
                      <a:endParaRPr lang="en-US"/>
                    </a:p>
                  </a:txBody>
                  <a:tcPr/>
                </a:tc>
              </a:tr>
              <a:tr h="82333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000" b="1" smtClean="0">
                          <a:solidFill>
                            <a:srgbClr val="FF0000"/>
                          </a:solidFill>
                        </a:rPr>
                        <a:t>G. Semi –CSOs, Semi NGOs, but strong in working with and for workers and labor issues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331761">
                <a:tc>
                  <a:txBody>
                    <a:bodyPr/>
                    <a:lstStyle/>
                    <a:p>
                      <a:r>
                        <a:rPr lang="en-US" smtClean="0"/>
                        <a:t>17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Legal Aid Center 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Dong Nai Labor Union (LAC- Trung tâm tư vấn pháp luật Công Đoàn)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smtClean="0"/>
                        <a:t>Legal Aid: mobile training in  Labor Law and Labor issues, trial/court, representative of workers in Labor Courts</a:t>
                      </a:r>
                      <a:endParaRPr lang="en-US"/>
                    </a:p>
                  </a:txBody>
                  <a:tcPr/>
                </a:tc>
              </a:tr>
              <a:tr h="2130818">
                <a:tc>
                  <a:txBody>
                    <a:bodyPr/>
                    <a:lstStyle/>
                    <a:p>
                      <a:r>
                        <a:rPr lang="en-US" smtClean="0"/>
                        <a:t>18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CRCD Center for Research &amp; Consultancy for Development (belongs to Southern Institute of Social Sciences – SISS and VASS) (TT tư vấn phát triển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Participatory Action and Advocacy-Oriented Research</a:t>
                      </a:r>
                      <a:r>
                        <a:rPr lang="en-US" baseline="0" smtClean="0"/>
                        <a:t> in Labor issues (migrant workers’ network, access to social protection, labor conflict &amp; strikes, et.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r>
              <a:rPr lang="en-US" sz="3200" b="1" smtClean="0">
                <a:solidFill>
                  <a:srgbClr val="FF0000"/>
                </a:solidFill>
              </a:rPr>
              <a:t>External Clusters- INGOs</a:t>
            </a:r>
            <a:r>
              <a:rPr lang="en-US" sz="3200" smtClean="0"/>
              <a:t>(1) 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mtClean="0"/>
              <a:t> </a:t>
            </a:r>
          </a:p>
          <a:p>
            <a:pPr>
              <a:buNone/>
            </a:pPr>
            <a:r>
              <a:rPr lang="en-US" smtClean="0"/>
              <a:t> 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914401"/>
          <a:ext cx="8839200" cy="51303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5221"/>
                <a:gridCol w="3101474"/>
                <a:gridCol w="5272505"/>
              </a:tblGrid>
              <a:tr h="457199">
                <a:tc>
                  <a:txBody>
                    <a:bodyPr/>
                    <a:lstStyle/>
                    <a:p>
                      <a:r>
                        <a:rPr lang="en-US" smtClean="0"/>
                        <a:t>No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Name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Nature,  Activity</a:t>
                      </a:r>
                      <a:endParaRPr lang="en-US"/>
                    </a:p>
                  </a:txBody>
                  <a:tcPr/>
                </a:tc>
              </a:tr>
              <a:tr h="49113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000" b="1" smtClean="0">
                          <a:solidFill>
                            <a:srgbClr val="FF0000"/>
                          </a:solidFill>
                        </a:rPr>
                        <a:t>H. International,</a:t>
                      </a:r>
                      <a:r>
                        <a:rPr lang="en-US" sz="2000" b="1" baseline="0" smtClean="0">
                          <a:solidFill>
                            <a:srgbClr val="FF0000"/>
                          </a:solidFill>
                        </a:rPr>
                        <a:t> Regional </a:t>
                      </a:r>
                      <a:r>
                        <a:rPr lang="en-US" sz="2000" b="1" smtClean="0">
                          <a:solidFill>
                            <a:srgbClr val="FF0000"/>
                          </a:solidFill>
                        </a:rPr>
                        <a:t>NGOs (having projects in HCMC-Southern VN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67037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IECD (Institut Euro</a:t>
                      </a: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péen de Cooperation de Développement)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French development organization. </a:t>
                      </a:r>
                    </a:p>
                    <a:p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 projects in 15 countries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HCMC, cooperting</a:t>
                      </a:r>
                      <a:r>
                        <a:rPr lang="en-US" sz="1800" b="0" i="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with SDTC of Ton Duc Thang University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800" b="0" i="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Supporting Start-up SMEs, Study street vending, Evidence –based Advocacy, Vocational Training</a:t>
                      </a:r>
                      <a:endParaRPr lang="en-US"/>
                    </a:p>
                  </a:txBody>
                  <a:tcPr/>
                </a:tc>
              </a:tr>
              <a:tr h="1026280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smtClean="0">
                          <a:solidFill>
                            <a:srgbClr val="FF0000"/>
                          </a:solidFill>
                        </a:rPr>
                        <a:t>Oxfam in Vietnam</a:t>
                      </a:r>
                      <a:endParaRPr lang="en-US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-One of strongest INGOs working for labor rights</a:t>
                      </a:r>
                    </a:p>
                    <a:p>
                      <a:r>
                        <a:rPr lang="en-US" smtClean="0"/>
                        <a:t>-Supporting</a:t>
                      </a:r>
                      <a:r>
                        <a:rPr lang="en-US" baseline="0" smtClean="0"/>
                        <a:t> evidence-based advocacy</a:t>
                      </a:r>
                    </a:p>
                    <a:p>
                      <a:r>
                        <a:rPr lang="en-US" baseline="0" smtClean="0"/>
                        <a:t>-Partners: CRCD, Dong Nai LAC, SDRC</a:t>
                      </a:r>
                      <a:endParaRPr lang="en-US"/>
                    </a:p>
                  </a:txBody>
                  <a:tcPr/>
                </a:tc>
              </a:tr>
              <a:tr h="1152679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baseline="0" smtClean="0">
                          <a:solidFill>
                            <a:srgbClr val="FF0000"/>
                          </a:solidFill>
                        </a:rPr>
                        <a:t>Save the Children Alliance</a:t>
                      </a:r>
                      <a:endParaRPr lang="en-US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Employment for disadvantaged children. Street children, etc.</a:t>
                      </a:r>
                    </a:p>
                    <a:p>
                      <a:r>
                        <a:rPr lang="en-US" smtClean="0"/>
                        <a:t>Partners: HCMC DOLISA, Social</a:t>
                      </a:r>
                      <a:r>
                        <a:rPr lang="en-US" baseline="0" smtClean="0"/>
                        <a:t> Work Faculty of USSH, etc.</a:t>
                      </a:r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533400"/>
          </a:xfrm>
        </p:spPr>
        <p:txBody>
          <a:bodyPr>
            <a:noAutofit/>
          </a:bodyPr>
          <a:lstStyle/>
          <a:p>
            <a:r>
              <a:rPr lang="en-US" sz="3200" b="1" smtClean="0">
                <a:solidFill>
                  <a:srgbClr val="FF0000"/>
                </a:solidFill>
              </a:rPr>
              <a:t>External Clusters- INGOs  </a:t>
            </a:r>
            <a:r>
              <a:rPr lang="en-US" sz="3200" smtClean="0"/>
              <a:t>(2)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mtClean="0"/>
              <a:t> </a:t>
            </a:r>
          </a:p>
          <a:p>
            <a:pPr>
              <a:buNone/>
            </a:pPr>
            <a:r>
              <a:rPr lang="en-US" smtClean="0"/>
              <a:t> 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1" y="762001"/>
          <a:ext cx="8991600" cy="61130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621"/>
                <a:gridCol w="2735179"/>
                <a:gridCol w="5638800"/>
              </a:tblGrid>
              <a:tr h="481375">
                <a:tc>
                  <a:txBody>
                    <a:bodyPr/>
                    <a:lstStyle/>
                    <a:p>
                      <a:r>
                        <a:rPr lang="en-US" smtClean="0"/>
                        <a:t>No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Name 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Nature,  Activity</a:t>
                      </a:r>
                      <a:endParaRPr lang="en-US"/>
                    </a:p>
                  </a:txBody>
                  <a:tcPr/>
                </a:tc>
              </a:tr>
              <a:tr h="39966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000" b="1" smtClean="0">
                          <a:solidFill>
                            <a:srgbClr val="FF0000"/>
                          </a:solidFill>
                        </a:rPr>
                        <a:t>H. International,</a:t>
                      </a:r>
                      <a:r>
                        <a:rPr lang="en-US" sz="2000" b="1" baseline="0" smtClean="0">
                          <a:solidFill>
                            <a:srgbClr val="FF0000"/>
                          </a:solidFill>
                        </a:rPr>
                        <a:t> Regional </a:t>
                      </a:r>
                      <a:r>
                        <a:rPr lang="en-US" sz="2000" b="1" smtClean="0">
                          <a:solidFill>
                            <a:srgbClr val="FF0000"/>
                          </a:solidFill>
                        </a:rPr>
                        <a:t>NGOs (having projects in HCMC-Southern VN</a:t>
                      </a:r>
                      <a:endParaRPr lang="en-US" b="1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21447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1" smtClean="0">
                          <a:solidFill>
                            <a:srgbClr val="FF0000"/>
                          </a:solidFill>
                        </a:rPr>
                        <a:t>The Asia Foundation (Quỹ</a:t>
                      </a:r>
                      <a:r>
                        <a:rPr lang="en-US" sz="1700" b="1" baseline="0" smtClean="0">
                          <a:solidFill>
                            <a:srgbClr val="FF0000"/>
                          </a:solidFill>
                        </a:rPr>
                        <a:t> Châu Á)</a:t>
                      </a:r>
                      <a:endParaRPr lang="en-US" sz="17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>
                        <a:buFontTx/>
                        <a:buChar char="-"/>
                      </a:pPr>
                      <a:r>
                        <a:rPr lang="en-US" sz="1700" smtClean="0"/>
                        <a:t> American INGO</a:t>
                      </a:r>
                    </a:p>
                    <a:p>
                      <a:pPr fontAlgn="base">
                        <a:buFontTx/>
                        <a:buChar char="-"/>
                      </a:pPr>
                      <a:r>
                        <a:rPr lang="en-US" sz="1700" smtClean="0"/>
                        <a:t>-Evidence-based</a:t>
                      </a:r>
                      <a:r>
                        <a:rPr lang="en-US" sz="1700" baseline="0" smtClean="0"/>
                        <a:t> advocacy, including for worker rights and labor rights</a:t>
                      </a:r>
                    </a:p>
                    <a:p>
                      <a:pPr fontAlgn="base">
                        <a:buFontTx/>
                        <a:buChar char="-"/>
                      </a:pPr>
                      <a:r>
                        <a:rPr lang="en-US" sz="1700" baseline="0" smtClean="0"/>
                        <a:t>-Empowerment for CSOs (VGCL, local NGOs, research institutes)</a:t>
                      </a:r>
                    </a:p>
                    <a:p>
                      <a:pPr fontAlgn="base">
                        <a:buFontTx/>
                        <a:buChar char="-"/>
                      </a:pPr>
                      <a:r>
                        <a:rPr lang="en-US" sz="1700" baseline="0" smtClean="0"/>
                        <a:t>Partners (in the South): SDRC, Dong Nai LAC (Dong Nai Labor Union), CRCD, etc.</a:t>
                      </a:r>
                      <a:endParaRPr lang="en-US" sz="1700"/>
                    </a:p>
                  </a:txBody>
                  <a:tcPr/>
                </a:tc>
              </a:tr>
              <a:tr h="1110752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1" smtClean="0">
                          <a:solidFill>
                            <a:srgbClr val="FF0000"/>
                          </a:solidFill>
                        </a:rPr>
                        <a:t>Action Aid Vietnam (AAV)</a:t>
                      </a:r>
                      <a:endParaRPr lang="en-US" sz="17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7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Organic part of ActionAid International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7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working to further human rights for all and defeat poverty,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7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advocacy</a:t>
                      </a:r>
                      <a:r>
                        <a:rPr lang="en-US" sz="1700" b="0" i="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study in migrants, migrant workers’ access to social protection</a:t>
                      </a:r>
                      <a:endParaRPr lang="en-US" sz="1700"/>
                    </a:p>
                  </a:txBody>
                  <a:tcPr/>
                </a:tc>
              </a:tr>
              <a:tr h="2182764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1" smtClean="0">
                          <a:solidFill>
                            <a:srgbClr val="FF0000"/>
                          </a:solidFill>
                        </a:rPr>
                        <a:t>Pacfic Links</a:t>
                      </a:r>
                      <a:r>
                        <a:rPr lang="en-US" sz="1700" b="1" baseline="0" smtClean="0">
                          <a:solidFill>
                            <a:srgbClr val="FF0000"/>
                          </a:solidFill>
                        </a:rPr>
                        <a:t>  in Vietnam (Vòng tay Thái Bình)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1" baseline="0" smtClean="0">
                          <a:solidFill>
                            <a:srgbClr val="FF0000"/>
                          </a:solidFill>
                        </a:rPr>
                        <a:t>HCMC based office for all projects in VN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Website:</a:t>
                      </a:r>
                      <a:r>
                        <a:rPr lang="en-US" sz="1700" b="0" i="0" u="none" strike="noStrike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 tooltip="www.pacificlinks.org"/>
                        </a:rPr>
                        <a:t>www.pacificlinks.org</a:t>
                      </a:r>
                      <a:endParaRPr lang="en-US" sz="1700" b="0" i="0" kern="120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7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en-US" sz="17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-Founded in 2001, American NGO</a:t>
                      </a:r>
                    </a:p>
                    <a:p>
                      <a:pPr fontAlgn="base">
                        <a:buFontTx/>
                        <a:buChar char="-"/>
                      </a:pPr>
                      <a:r>
                        <a:rPr lang="en-US" sz="17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working in VN from 2005 to prevent human trafficking by in at-risk youth; helping survivors rebuild their lives.</a:t>
                      </a:r>
                    </a:p>
                    <a:p>
                      <a:pPr fontAlgn="base">
                        <a:buFontTx/>
                        <a:buChar char="-"/>
                      </a:pPr>
                      <a:r>
                        <a:rPr lang="en-US" sz="17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Vocational training,</a:t>
                      </a:r>
                      <a:r>
                        <a:rPr lang="en-US" sz="1700" b="0" i="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job placement, </a:t>
                      </a:r>
                      <a:r>
                        <a:rPr lang="en-US" sz="17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enabling new economic opportunities</a:t>
                      </a:r>
                    </a:p>
                    <a:p>
                      <a:pPr fontAlgn="base">
                        <a:buFontTx/>
                        <a:buChar char="-"/>
                      </a:pPr>
                      <a:r>
                        <a:rPr lang="en-US" sz="17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Capacity-building for local partners</a:t>
                      </a:r>
                    </a:p>
                    <a:p>
                      <a:pPr fontAlgn="base">
                        <a:buFontTx/>
                        <a:buChar char="-"/>
                      </a:pPr>
                      <a:r>
                        <a:rPr lang="en-US" sz="17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Fighting to end</a:t>
                      </a:r>
                      <a:r>
                        <a:rPr lang="en-US" sz="1700" b="0" i="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slavery</a:t>
                      </a:r>
                      <a:endParaRPr lang="en-US" sz="1700" b="0" i="0" kern="120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>
                        <a:buFontTx/>
                        <a:buChar char="-"/>
                      </a:pPr>
                      <a:r>
                        <a:rPr lang="en-US" sz="17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Advocacy. </a:t>
                      </a:r>
                      <a:endParaRPr lang="en-US" sz="17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HCMC-Based CSOs Mapping</a:t>
            </a:r>
            <a:br>
              <a:rPr lang="en-US" smtClean="0"/>
            </a:br>
            <a:r>
              <a:rPr lang="en-US" smtClean="0"/>
              <a:t>Comments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en-US" b="1" smtClean="0"/>
              <a:t>Advantages</a:t>
            </a:r>
            <a:endParaRPr lang="en-US"/>
          </a:p>
          <a:p>
            <a:pPr lvl="0"/>
            <a:r>
              <a:rPr lang="en-US" smtClean="0"/>
              <a:t>Readiness depends on relationship between SDRC, individual members of SDRC team</a:t>
            </a:r>
          </a:p>
          <a:p>
            <a:pPr lvl="0"/>
            <a:r>
              <a:rPr lang="en-US" smtClean="0"/>
              <a:t>Active involvement in training course, if available of time</a:t>
            </a:r>
          </a:p>
          <a:p>
            <a:pPr lvl="0">
              <a:buNone/>
            </a:pPr>
            <a:r>
              <a:rPr lang="en-US" b="1" smtClean="0"/>
              <a:t>Disadvantages</a:t>
            </a:r>
            <a:r>
              <a:rPr lang="en-US" smtClean="0"/>
              <a:t> </a:t>
            </a:r>
            <a:endParaRPr lang="en-US"/>
          </a:p>
          <a:p>
            <a:pPr lvl="0"/>
            <a:r>
              <a:rPr lang="en-US" smtClean="0"/>
              <a:t>Interviewees do not like to talk and answer questions related to funds, fund raising and donors</a:t>
            </a:r>
            <a:endParaRPr lang="en-US"/>
          </a:p>
          <a:p>
            <a:pPr lvl="0"/>
            <a:r>
              <a:rPr lang="en-US" smtClean="0"/>
              <a:t>Interviewees do not feel good with questions related to their personal work background/history</a:t>
            </a:r>
          </a:p>
          <a:p>
            <a:pPr lvl="0"/>
            <a:r>
              <a:rPr lang="en-US" smtClean="0"/>
              <a:t>Hierarchy still strong even in NGO, NPO and social association; deputy director or staff do not dare to answer, long waiting for the top leader decision in answering questionnaire</a:t>
            </a:r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HCMC-Based CSOs Mapping</a:t>
            </a:r>
            <a:br>
              <a:rPr lang="en-US" smtClean="0"/>
            </a:br>
            <a:r>
              <a:rPr lang="en-US" smtClean="0"/>
              <a:t>Recommendations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mtClean="0"/>
              <a:t>Further searching for website, fanpage and publications related to (i) workers and labor issues, (ii) INGOs/donors, (iii) CSR/CSER issues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mtClean="0"/>
              <a:t>Exploring the study in vocational  centers/schools, job seeking support services and social enterprise/cooperatives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mtClean="0"/>
              <a:t>Revise the questionnaire, by lessening questions in personal interviewee work background; increasing questions in organizational mission, actions related to labor issues 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mtClean="0"/>
              <a:t>How to include individual voluntary action supporting workers (for example: lawyer or lawyer group with legal aid to workers and the poor in need)?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CSOs Mapping Key Findings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953000"/>
          </a:xfrm>
        </p:spPr>
        <p:txBody>
          <a:bodyPr/>
          <a:lstStyle/>
          <a:p>
            <a:pPr>
              <a:buNone/>
            </a:pPr>
            <a:r>
              <a:rPr lang="en-US" smtClean="0"/>
              <a:t>First Round Interview (October – November 2017)</a:t>
            </a:r>
          </a:p>
          <a:p>
            <a:pPr>
              <a:buNone/>
            </a:pPr>
            <a:r>
              <a:rPr lang="en-US" smtClean="0"/>
              <a:t>Based on the prepared questionnaire (SDRC form and RCD edited form – really reformatting)</a:t>
            </a:r>
          </a:p>
          <a:p>
            <a:pPr>
              <a:buNone/>
            </a:pPr>
            <a:r>
              <a:rPr lang="en-US" i="1" smtClean="0"/>
              <a:t>How to get the information for mapping</a:t>
            </a:r>
            <a:r>
              <a:rPr lang="en-US" smtClean="0"/>
              <a:t>?</a:t>
            </a:r>
          </a:p>
          <a:p>
            <a:pPr marL="514350" indent="-514350">
              <a:buAutoNum type="arabicPeriod"/>
            </a:pPr>
            <a:r>
              <a:rPr lang="en-US" smtClean="0"/>
              <a:t>Interview via email contact</a:t>
            </a:r>
          </a:p>
          <a:p>
            <a:pPr marL="514350" indent="-514350">
              <a:buAutoNum type="arabicPeriod"/>
            </a:pPr>
            <a:r>
              <a:rPr lang="en-US" smtClean="0"/>
              <a:t>Interview via person to person </a:t>
            </a:r>
          </a:p>
          <a:p>
            <a:pPr marL="514350" indent="-514350">
              <a:buAutoNum type="arabicPeriod"/>
            </a:pPr>
            <a:r>
              <a:rPr lang="en-US" smtClean="0"/>
              <a:t>Searching website (online) 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rmAutofit fontScale="90000"/>
          </a:bodyPr>
          <a:lstStyle/>
          <a:p>
            <a:r>
              <a:rPr lang="en-US" smtClean="0"/>
              <a:t>HCMC-Based CSOs Mapping</a:t>
            </a:r>
            <a:br>
              <a:rPr lang="en-US" smtClean="0"/>
            </a:br>
            <a:r>
              <a:rPr lang="en-US" smtClean="0"/>
              <a:t>Initial Key Findings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8763000" cy="4953000"/>
          </a:xfrm>
        </p:spPr>
        <p:txBody>
          <a:bodyPr/>
          <a:lstStyle/>
          <a:p>
            <a:pPr>
              <a:buNone/>
            </a:pPr>
            <a:r>
              <a:rPr lang="en-US" smtClean="0"/>
              <a:t> Local CSOs by categories and types, based on criteria of:</a:t>
            </a:r>
          </a:p>
          <a:p>
            <a:pPr>
              <a:buNone/>
            </a:pPr>
            <a:r>
              <a:rPr lang="en-US" smtClean="0"/>
              <a:t>(i) Ownership/Management </a:t>
            </a:r>
          </a:p>
          <a:p>
            <a:pPr>
              <a:buNone/>
            </a:pPr>
            <a:r>
              <a:rPr lang="en-US" smtClean="0"/>
              <a:t>(ii) Sector, targeted beneficiaries</a:t>
            </a:r>
          </a:p>
          <a:p>
            <a:pPr>
              <a:buNone/>
            </a:pPr>
            <a:r>
              <a:rPr lang="en-US" smtClean="0"/>
              <a:t>(iii) License/Registration</a:t>
            </a:r>
          </a:p>
          <a:p>
            <a:pPr marL="514350" indent="-514350">
              <a:buNone/>
            </a:pPr>
            <a:endParaRPr lang="en-US" smtClean="0"/>
          </a:p>
          <a:p>
            <a:pPr marL="514350" indent="-514350">
              <a:buNone/>
            </a:pPr>
            <a:endParaRPr lang="en-US" smtClean="0"/>
          </a:p>
          <a:p>
            <a:pPr marL="514350" indent="-514350">
              <a:buNone/>
            </a:pPr>
            <a:endParaRPr lang="en-US" smtClean="0"/>
          </a:p>
          <a:p>
            <a:pPr marL="514350" indent="-514350">
              <a:buAutoNum type="arabicPeriod"/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smtClean="0"/>
              <a:t>HCMC-Based CSOs Mapping</a:t>
            </a:r>
            <a:br>
              <a:rPr lang="en-US" smtClean="0"/>
            </a:br>
            <a:r>
              <a:rPr lang="en-US" smtClean="0"/>
              <a:t>Initial Key Findings – Description (1)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mtClean="0"/>
              <a:t> </a:t>
            </a:r>
          </a:p>
          <a:p>
            <a:pPr>
              <a:buNone/>
            </a:pPr>
            <a:r>
              <a:rPr lang="en-US" smtClean="0"/>
              <a:t> 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447800"/>
          <a:ext cx="8929370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5770"/>
                <a:gridCol w="3566160"/>
                <a:gridCol w="116840"/>
                <a:gridCol w="4800600"/>
              </a:tblGrid>
              <a:tr h="533400">
                <a:tc>
                  <a:txBody>
                    <a:bodyPr/>
                    <a:lstStyle/>
                    <a:p>
                      <a:r>
                        <a:rPr lang="en-US" sz="1600" smtClean="0"/>
                        <a:t>No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Name </a:t>
                      </a:r>
                      <a:endParaRPr lang="en-US" sz="16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smtClean="0"/>
                        <a:t>Nature,  Activity, Partner, Umbrella Organization</a:t>
                      </a:r>
                      <a:endParaRPr lang="en-US" sz="16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smtClean="0">
                          <a:solidFill>
                            <a:srgbClr val="FF0000"/>
                          </a:solidFill>
                        </a:rPr>
                        <a:t>A. NGOs</a:t>
                      </a:r>
                      <a:r>
                        <a:rPr lang="en-US" sz="2000" b="1" baseline="0" smtClean="0">
                          <a:solidFill>
                            <a:srgbClr val="FF0000"/>
                          </a:solidFill>
                        </a:rPr>
                        <a:t> for Disavantaged People (Disabled)</a:t>
                      </a:r>
                      <a:endParaRPr lang="en-US" sz="20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en-US" sz="16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17703">
                <a:tc>
                  <a:txBody>
                    <a:bodyPr/>
                    <a:lstStyle/>
                    <a:p>
                      <a:r>
                        <a:rPr lang="en-US" sz="1600" smtClean="0"/>
                        <a:t>1</a:t>
                      </a:r>
                      <a:endParaRPr lang="en-US" sz="16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DRD- </a:t>
                      </a:r>
                      <a:r>
                        <a:rPr lang="en-US" sz="2000" b="1" kern="1200" cap="all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DISABILITY RESEARCH AND CAPACITY DEVELOPMENT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cap="all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Trung tâm</a:t>
                      </a:r>
                      <a:r>
                        <a:rPr lang="en-US" sz="2000" b="1" kern="1200" cap="all" baseline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khuyết tật &amp; Phát Triển (Đời Rất đẹp)</a:t>
                      </a:r>
                      <a:endParaRPr lang="en-US" sz="2000" b="1" kern="120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http://www.drdvietnam.org/</a:t>
                      </a:r>
                      <a:endParaRPr lang="en-US" sz="1600" kern="120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Phone: 028 6267 9911-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Email: </a:t>
                      </a:r>
                      <a:r>
                        <a:rPr lang="en-US" sz="1600" u="none" strike="noStrike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info@drdvietnam.com</a:t>
                      </a:r>
                      <a:endParaRPr lang="en-US" sz="16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HCMC-based, for all peole living with disabilities in VN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600" smtClean="0"/>
                        <a:t>Skill</a:t>
                      </a:r>
                      <a:r>
                        <a:rPr lang="en-US" sz="1600" baseline="0" smtClean="0"/>
                        <a:t> training for jobs seeking,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600" baseline="0" smtClean="0"/>
                        <a:t>Employment opportunities,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600" baseline="0" smtClean="0"/>
                        <a:t> Scholarship; Small plans for job and income creation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600" baseline="0" smtClean="0"/>
                        <a:t> Advocacy for rights of disabled; Networking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600" i="1" baseline="0" smtClean="0"/>
                        <a:t>Licensed by VUSTA</a:t>
                      </a:r>
                      <a:r>
                        <a:rPr lang="en-US" sz="1600" baseline="0" smtClean="0"/>
                        <a:t>, funding: Irish Aid, KOICA, 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Atlantic, USAID</a:t>
                      </a:r>
                      <a:endParaRPr lang="en-US" sz="1600"/>
                    </a:p>
                  </a:txBody>
                  <a:tcPr/>
                </a:tc>
              </a:tr>
              <a:tr h="2017703">
                <a:tc>
                  <a:txBody>
                    <a:bodyPr/>
                    <a:lstStyle/>
                    <a:p>
                      <a:r>
                        <a:rPr lang="en-US" sz="1600" smtClean="0"/>
                        <a:t>2</a:t>
                      </a:r>
                      <a:endParaRPr lang="en-US" sz="16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2000" b="1" u="sng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Center for Research and </a:t>
                      </a:r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Education of the Deaf and Hard of Hearing (CED)</a:t>
                      </a:r>
                    </a:p>
                    <a:p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(TT N</a:t>
                      </a:r>
                      <a:r>
                        <a:rPr lang="en-US" sz="2000" b="1" u="sng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GHIÊN CỨU GIÁO DỤC NGƯỜI KHIẾM THÍNH (CED) </a:t>
                      </a:r>
                      <a:r>
                        <a:rPr lang="en-US" sz="1600" u="sng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http://trungtamkhiemthinh.org/index.php</a:t>
                      </a:r>
                      <a:r>
                        <a:rPr lang="en-US" sz="1600" u="sng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; </a:t>
                      </a:r>
                      <a:r>
                        <a:rPr lang="en-US" sz="16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Tel: (+84)  – 8 66837494   </a:t>
                      </a:r>
                    </a:p>
                    <a:p>
                      <a:r>
                        <a:rPr lang="en-US" sz="16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Email: </a:t>
                      </a:r>
                      <a:r>
                        <a:rPr lang="en-US" sz="1600" b="0" i="0" u="none" strike="noStrike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5"/>
                        </a:rPr>
                        <a:t>info@trungtamkhiemthinh.org</a:t>
                      </a:r>
                      <a:endParaRPr lang="en-US" sz="160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HCMC-based</a:t>
                      </a:r>
                    </a:p>
                    <a:p>
                      <a:r>
                        <a:rPr lang="en-US" sz="1600" smtClean="0"/>
                        <a:t>-Skill training for jobs; Job placement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600" smtClean="0"/>
                        <a:t>Communication skills for blind</a:t>
                      </a:r>
                      <a:r>
                        <a:rPr lang="en-US" sz="1600" baseline="0" smtClean="0"/>
                        <a:t> employees and employers; Networking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600" i="1" baseline="0" smtClean="0"/>
                        <a:t>Licensed by HCMC Department of Science &amp; Teachnology (DOST</a:t>
                      </a:r>
                      <a:r>
                        <a:rPr lang="en-US" sz="1600" baseline="0" smtClean="0"/>
                        <a:t>),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600" baseline="0" smtClean="0"/>
                        <a:t> funding: KOICA, 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APFHD, EFHOH, International Federation of Hard of Hearing</a:t>
                      </a:r>
                      <a:endParaRPr lang="en-US" sz="16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smtClean="0"/>
              <a:t>HCMC-Based CSOs Mapping</a:t>
            </a:r>
            <a:br>
              <a:rPr lang="en-US" smtClean="0"/>
            </a:br>
            <a:r>
              <a:rPr lang="en-US" smtClean="0"/>
              <a:t>Initial Key Findings – Description (2)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mtClean="0"/>
              <a:t> </a:t>
            </a:r>
          </a:p>
          <a:p>
            <a:pPr>
              <a:buNone/>
            </a:pPr>
            <a:r>
              <a:rPr lang="en-US" smtClean="0"/>
              <a:t> 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447800"/>
          <a:ext cx="899160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0"/>
                <a:gridCol w="3512820"/>
                <a:gridCol w="4945380"/>
              </a:tblGrid>
              <a:tr h="529309">
                <a:tc>
                  <a:txBody>
                    <a:bodyPr/>
                    <a:lstStyle/>
                    <a:p>
                      <a:r>
                        <a:rPr lang="en-US" sz="1600" smtClean="0"/>
                        <a:t>No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Name 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Nature,  Activity, Partner, Umbrella Organization</a:t>
                      </a:r>
                      <a:endParaRPr lang="en-US" sz="1600"/>
                    </a:p>
                  </a:txBody>
                  <a:tcPr/>
                </a:tc>
              </a:tr>
              <a:tr h="23269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smtClean="0">
                          <a:solidFill>
                            <a:srgbClr val="FF0000"/>
                          </a:solidFill>
                        </a:rPr>
                        <a:t>B. Local</a:t>
                      </a:r>
                      <a:r>
                        <a:rPr lang="en-US" sz="1800" b="1" baseline="0" smtClean="0">
                          <a:solidFill>
                            <a:srgbClr val="FF0000"/>
                          </a:solidFill>
                        </a:rPr>
                        <a:t> NGO and NPO</a:t>
                      </a:r>
                      <a:endParaRPr lang="en-US" sz="18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en-US" sz="1800"/>
                    </a:p>
                  </a:txBody>
                  <a:tcPr/>
                </a:tc>
              </a:tr>
              <a:tr h="1909091">
                <a:tc>
                  <a:txBody>
                    <a:bodyPr/>
                    <a:lstStyle/>
                    <a:p>
                      <a:r>
                        <a:rPr lang="en-US" sz="1800" smtClean="0"/>
                        <a:t>3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Life Center (Center for </a:t>
                      </a:r>
                      <a:r>
                        <a:rPr lang="en-GB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Promotion of Quality of Life) </a:t>
                      </a:r>
                      <a:endParaRPr lang="en-US" sz="2000" b="1" kern="120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u="sng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http://life-vietnam.org</a:t>
                      </a:r>
                      <a:endParaRPr lang="en-US" sz="1800" kern="120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/>
                        <a:t>HCMC-based NGO, for climate change, migrant workers, peole living with HIV/AIDS, LGBT,  sex</a:t>
                      </a:r>
                      <a:r>
                        <a:rPr lang="en-US" sz="1800" baseline="0" smtClean="0"/>
                        <a:t> workers</a:t>
                      </a:r>
                    </a:p>
                    <a:p>
                      <a:r>
                        <a:rPr lang="en-US" sz="1800" baseline="0" smtClean="0"/>
                        <a:t>-Training in HIV, Reproductive Health, Personal development, Workers in Electronis and Garment (32 factories of Viet Tien,  Samsung, other FDI)</a:t>
                      </a:r>
                      <a:endParaRPr lang="en-US" sz="1800" smtClean="0"/>
                    </a:p>
                    <a:p>
                      <a:pPr>
                        <a:buFontTx/>
                        <a:buChar char="-"/>
                      </a:pPr>
                      <a:r>
                        <a:rPr lang="en-US" sz="1800" i="1" baseline="0" smtClean="0"/>
                        <a:t>Licensed by VUSTA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800" baseline="0" smtClean="0"/>
                        <a:t>Partners: USAID, Levi Strauss Foundation (</a:t>
                      </a:r>
                      <a:r>
                        <a:rPr lang="en-US" sz="1800" i="1" baseline="0" smtClean="0"/>
                        <a:t>Empowered workers, stronger business project</a:t>
                      </a:r>
                      <a:r>
                        <a:rPr lang="en-US" sz="1800" baseline="0" smtClean="0"/>
                        <a:t>), ADB, Global Fund, ILO, Samsung, Better Work</a:t>
                      </a:r>
                      <a:endParaRPr lang="en-US" sz="1800"/>
                    </a:p>
                  </a:txBody>
                  <a:tcPr/>
                </a:tc>
              </a:tr>
              <a:tr h="1939571">
                <a:tc>
                  <a:txBody>
                    <a:bodyPr/>
                    <a:lstStyle/>
                    <a:p>
                      <a:r>
                        <a:rPr lang="en-US" sz="1800" smtClean="0"/>
                        <a:t>4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LIN Center for Community Development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www: Linvn.org</a:t>
                      </a:r>
                    </a:p>
                    <a:p>
                      <a:pPr fontAlgn="base"/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+84 (8) 35120092; info@linvn.org</a:t>
                      </a:r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smtClean="0"/>
                        <a:t>HCMC-based 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non-profit, locl NGO: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-helping local people meet local needs</a:t>
                      </a:r>
                    </a:p>
                    <a:p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-networking, providing small plans</a:t>
                      </a:r>
                    </a:p>
                    <a:p>
                      <a:r>
                        <a:rPr lang="en-US" sz="1800" baseline="0" smtClean="0"/>
                        <a:t>- Licensed by VUSTA,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800" smtClean="0"/>
                        <a:t>Funding:  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Bread for the Word, IRISH AID, Global Giving, Thép</a:t>
                      </a:r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Việt Úc, ILA, etc. </a:t>
                      </a:r>
                      <a:endParaRPr lang="en-US" sz="18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smtClean="0"/>
              <a:t>HCMC-Based CSOs Mapping (3)</a:t>
            </a:r>
            <a:br>
              <a:rPr lang="en-US" smtClean="0"/>
            </a:br>
            <a:r>
              <a:rPr lang="en-US" smtClean="0"/>
              <a:t>Initial Key Findings – Description (1)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mtClean="0"/>
              <a:t> </a:t>
            </a:r>
          </a:p>
          <a:p>
            <a:pPr>
              <a:buNone/>
            </a:pPr>
            <a:r>
              <a:rPr lang="en-US" smtClean="0"/>
              <a:t> 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914400"/>
          <a:ext cx="9144000" cy="6238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7200"/>
                <a:gridCol w="2133600"/>
                <a:gridCol w="6553200"/>
              </a:tblGrid>
              <a:tr h="629704">
                <a:tc>
                  <a:txBody>
                    <a:bodyPr/>
                    <a:lstStyle/>
                    <a:p>
                      <a:r>
                        <a:rPr lang="en-US" sz="1600" smtClean="0"/>
                        <a:t>No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Name 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Nature,  Activity, Partner, Umbrella Organization</a:t>
                      </a:r>
                      <a:endParaRPr lang="en-US" sz="1600"/>
                    </a:p>
                  </a:txBody>
                  <a:tcPr/>
                </a:tc>
              </a:tr>
              <a:tr h="284696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smtClean="0">
                          <a:solidFill>
                            <a:srgbClr val="FF0000"/>
                          </a:solidFill>
                        </a:rPr>
                        <a:t>B. Local NGO/NPO</a:t>
                      </a:r>
                      <a:endParaRPr lang="en-US" sz="16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b="1" i="1"/>
                    </a:p>
                  </a:txBody>
                  <a:tcPr/>
                </a:tc>
              </a:tr>
              <a:tr h="5085296">
                <a:tc>
                  <a:txBody>
                    <a:bodyPr/>
                    <a:lstStyle/>
                    <a:p>
                      <a:r>
                        <a:rPr lang="en-US" sz="1600" smtClean="0"/>
                        <a:t>5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REACH for the Future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www.Reach.org.vn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/>
                        <a:t>HCMC</a:t>
                      </a:r>
                      <a:r>
                        <a:rPr lang="en-US" sz="2000" baseline="0" smtClean="0"/>
                        <a:t> –based activities, as expansion of the central office in Hanoi</a:t>
                      </a:r>
                      <a:endParaRPr lang="en-US" sz="2000" smtClean="0"/>
                    </a:p>
                    <a:p>
                      <a:r>
                        <a:rPr lang="en-US" sz="20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REACH is  a Local</a:t>
                      </a:r>
                      <a:r>
                        <a:rPr lang="en-US" sz="20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NGO, N</a:t>
                      </a:r>
                      <a:r>
                        <a:rPr lang="en-US" sz="20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on-profit Org.</a:t>
                      </a:r>
                    </a:p>
                    <a:p>
                      <a:r>
                        <a:rPr lang="en-US" sz="20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-vocational training, career advice, job placement for the most disadvantaged youth.</a:t>
                      </a:r>
                    </a:p>
                    <a:p>
                      <a:r>
                        <a:rPr lang="en-US" sz="20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-started as a project/partner of Plan in Vietnam</a:t>
                      </a:r>
                    </a:p>
                    <a:p>
                      <a:r>
                        <a:rPr lang="en-US" sz="20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-supporters: </a:t>
                      </a:r>
                      <a:r>
                        <a:rPr lang="en-US" sz="20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Accenture, Dutch Postcode Lottery Fund, Japanese firm Blythedol Company, PLAN International &amp; Plan National offices in Japan, Netherlands, SNV; Vicoland, Vietnet ICT, Motorola Vietnam, Prudential Vietnam, KPMG Vietnam, etc.</a:t>
                      </a:r>
                    </a:p>
                    <a:p>
                      <a:r>
                        <a:rPr lang="en-US" sz="2000" b="0" i="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Partners: LIGHT, </a:t>
                      </a:r>
                      <a:r>
                        <a:rPr lang="en-US" sz="20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HAGAR International, Blue Dragon Children's Foundation, UN Action for Cooperation against Trafficking in persons (UNACT), World Vision, New Horizons</a:t>
                      </a:r>
                    </a:p>
                    <a:p>
                      <a:r>
                        <a:rPr lang="en-US" sz="20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en-US" sz="2000" b="1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In the South, based in HCMC, REACH expands</a:t>
                      </a:r>
                      <a:r>
                        <a:rPr lang="en-US" sz="2000" b="1" i="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actions </a:t>
                      </a:r>
                      <a:r>
                        <a:rPr lang="en-US" sz="2000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with main partner: an  innovative </a:t>
                      </a:r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social enterprise named Dependable Progress.</a:t>
                      </a:r>
                      <a:endParaRPr lang="en-US" sz="2000" b="1" i="1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>
            <a:normAutofit fontScale="90000"/>
          </a:bodyPr>
          <a:lstStyle/>
          <a:p>
            <a:r>
              <a:rPr lang="en-US" smtClean="0"/>
              <a:t>HCMC-Based CSOs Mapping </a:t>
            </a:r>
            <a:br>
              <a:rPr lang="en-US" smtClean="0"/>
            </a:br>
            <a:r>
              <a:rPr lang="en-US" smtClean="0"/>
              <a:t>Initial Key Findings – Description (4)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mtClean="0"/>
              <a:t> </a:t>
            </a:r>
          </a:p>
          <a:p>
            <a:pPr>
              <a:buNone/>
            </a:pPr>
            <a:r>
              <a:rPr lang="en-US" smtClean="0"/>
              <a:t> 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1600200"/>
          <a:ext cx="8991600" cy="5105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440"/>
                <a:gridCol w="3446780"/>
                <a:gridCol w="4945380"/>
              </a:tblGrid>
              <a:tr h="357921">
                <a:tc>
                  <a:txBody>
                    <a:bodyPr/>
                    <a:lstStyle/>
                    <a:p>
                      <a:r>
                        <a:rPr lang="en-US" sz="1600" smtClean="0"/>
                        <a:t>No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Name 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Nature,  Activity, Partner, Umbrella Organization</a:t>
                      </a:r>
                      <a:endParaRPr lang="en-US" sz="1600"/>
                    </a:p>
                  </a:txBody>
                  <a:tcPr/>
                </a:tc>
              </a:tr>
              <a:tr h="408724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smtClean="0">
                          <a:solidFill>
                            <a:srgbClr val="FF0000"/>
                          </a:solidFill>
                        </a:rPr>
                        <a:t>B. Local NGO,</a:t>
                      </a:r>
                      <a:r>
                        <a:rPr lang="en-US" sz="2000" b="1" baseline="0" smtClean="0">
                          <a:solidFill>
                            <a:srgbClr val="FF0000"/>
                          </a:solidFill>
                        </a:rPr>
                        <a:t> NPO</a:t>
                      </a:r>
                      <a:endParaRPr lang="en-US" sz="20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en-US" sz="1600"/>
                    </a:p>
                  </a:txBody>
                  <a:tcPr/>
                </a:tc>
              </a:tr>
              <a:tr h="1603453">
                <a:tc>
                  <a:txBody>
                    <a:bodyPr/>
                    <a:lstStyle/>
                    <a:p>
                      <a:r>
                        <a:rPr lang="en-US" sz="1600" smtClean="0"/>
                        <a:t>6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Capacity Building and Support Center for Women and Children (CSWC)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TT Nâng cao Năng lực, Hỗ trợ Phụ nữ  và Trẻ em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-HCMC-based</a:t>
                      </a:r>
                      <a:r>
                        <a:rPr lang="en-US" sz="1600" baseline="0" smtClean="0"/>
                        <a:t> </a:t>
                      </a:r>
                    </a:p>
                    <a:p>
                      <a:r>
                        <a:rPr lang="en-US" sz="1600" baseline="0" smtClean="0"/>
                        <a:t>-vocational training for job creation for women and children</a:t>
                      </a:r>
                    </a:p>
                    <a:p>
                      <a:r>
                        <a:rPr lang="en-US" sz="1600" baseline="0" smtClean="0"/>
                        <a:t>-life skills</a:t>
                      </a:r>
                    </a:p>
                    <a:p>
                      <a:pPr>
                        <a:buFontTx/>
                        <a:buChar char="-"/>
                      </a:pPr>
                      <a:endParaRPr lang="en-US" sz="1600"/>
                    </a:p>
                  </a:txBody>
                  <a:tcPr/>
                </a:tc>
              </a:tr>
              <a:tr h="2735302">
                <a:tc>
                  <a:txBody>
                    <a:bodyPr/>
                    <a:lstStyle/>
                    <a:p>
                      <a:r>
                        <a:rPr lang="en-US" sz="1600" smtClean="0"/>
                        <a:t>7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Center for Legal Aid for the Poor in Vietnam based in HCMC </a:t>
                      </a:r>
                    </a:p>
                    <a:p>
                      <a:r>
                        <a:rPr lang="en-US" sz="1800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(Trung tâm tư vấn pháp luật cho người nghèo Việt Nam tại Tp.HCM)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270A/20 Đỗ Xuân Hợp St., Phuoc Long Ward, Dist.9- HCMC </a:t>
                      </a:r>
                    </a:p>
                    <a:p>
                      <a:r>
                        <a:rPr lang="en-US" sz="1800" u="sng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http://www.baotrotuphap.com/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en-US" sz="1600" smtClean="0"/>
                        <a:t>-HCMC-based, belongs to VIJUSAP (Hội</a:t>
                      </a:r>
                      <a:r>
                        <a:rPr lang="en-US" sz="1600" baseline="0" smtClean="0"/>
                        <a:t> Bảo trợ tư pháp cho người nghèo VN)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en-US" sz="1600" baseline="0" smtClean="0"/>
                        <a:t>-Legal Aid to the poor</a:t>
                      </a:r>
                      <a:endParaRPr lang="en-US" sz="16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53400" cy="792162"/>
          </a:xfrm>
        </p:spPr>
        <p:txBody>
          <a:bodyPr>
            <a:normAutofit/>
          </a:bodyPr>
          <a:lstStyle/>
          <a:p>
            <a:r>
              <a:rPr lang="en-US" smtClean="0"/>
              <a:t>HCMC-Based CSOs Mapping (5)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mtClean="0"/>
              <a:t> </a:t>
            </a:r>
          </a:p>
          <a:p>
            <a:pPr>
              <a:buNone/>
            </a:pPr>
            <a:r>
              <a:rPr lang="en-US" smtClean="0"/>
              <a:t> 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990601"/>
          <a:ext cx="8991600" cy="61934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440"/>
                <a:gridCol w="3446780"/>
                <a:gridCol w="4945380"/>
              </a:tblGrid>
              <a:tr h="352361">
                <a:tc>
                  <a:txBody>
                    <a:bodyPr/>
                    <a:lstStyle/>
                    <a:p>
                      <a:r>
                        <a:rPr lang="en-US" sz="1600" smtClean="0"/>
                        <a:t>No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Name 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Nature,  Activity, Partner, Umbrella Organization</a:t>
                      </a:r>
                      <a:endParaRPr lang="en-US" sz="1600"/>
                    </a:p>
                  </a:txBody>
                  <a:tcPr/>
                </a:tc>
              </a:tr>
              <a:tr h="446084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smtClean="0">
                          <a:solidFill>
                            <a:srgbClr val="FF0000"/>
                          </a:solidFill>
                        </a:rPr>
                        <a:t>C. Social Enterprise</a:t>
                      </a:r>
                      <a:endParaRPr lang="en-US" sz="20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en-US" sz="1600"/>
                    </a:p>
                  </a:txBody>
                  <a:tcPr/>
                </a:tc>
              </a:tr>
              <a:tr h="2249554">
                <a:tc>
                  <a:txBody>
                    <a:bodyPr/>
                    <a:lstStyle/>
                    <a:p>
                      <a:r>
                        <a:rPr lang="en-US" sz="1600" smtClean="0"/>
                        <a:t>8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Dependable Progress (DP)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http://www.reach.org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Floor 4, Section B, Indochina Park Tower, 4 Nguyen Dinh Chieu, District 3,  </a:t>
                      </a:r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84 (0)125 361 2712 (En); +84 (0)125 806 5678 (Viet)</a:t>
                      </a:r>
                      <a:r>
                        <a:rPr lang="en-US" smtClean="0"/>
                        <a:t/>
                      </a:r>
                      <a:br>
                        <a:rPr lang="en-US" smtClean="0"/>
                      </a:br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Tel: 84 (0)8 7304 5009; </a:t>
                      </a:r>
                      <a:r>
                        <a:rPr lang="en-US" sz="1800" b="0" i="0" u="none" strike="noStrike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3"/>
                        </a:rPr>
                        <a:t>hr</a:t>
                      </a:r>
                      <a:r>
                        <a:rPr lang="en-US" sz="1800" b="0" i="0" u="none" strike="noStrike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@dependableprogress.com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-HCMC-based</a:t>
                      </a:r>
                      <a:r>
                        <a:rPr lang="en-US" sz="1600" baseline="0" smtClean="0"/>
                        <a:t> </a:t>
                      </a:r>
                      <a:r>
                        <a:rPr lang="en-US" sz="16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innovative social enterprise , partner of REACH, set up by an American expert - Gabriel)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DP</a:t>
                      </a:r>
                      <a:r>
                        <a:rPr lang="en-US" sz="1800" b="0" i="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empowers disadvantaged women with the potential to begin careers as domestic helpers (housekeepers and nannies) for th﻿﻿e expatriate community of Ho Chi Minh City. 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800" b="0" i="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-Supporter: Start Network</a:t>
                      </a:r>
                      <a:endParaRPr lang="en-US" sz="1600" kern="120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buFontTx/>
                        <a:buChar char="-"/>
                      </a:pPr>
                      <a:r>
                        <a:rPr lang="en-US" sz="1600" baseline="0" smtClean="0"/>
                        <a:t>Licensed??</a:t>
                      </a:r>
                      <a:endParaRPr lang="en-US" sz="1600"/>
                    </a:p>
                  </a:txBody>
                  <a:tcPr/>
                </a:tc>
              </a:tr>
              <a:tr h="2947018">
                <a:tc>
                  <a:txBody>
                    <a:bodyPr/>
                    <a:lstStyle/>
                    <a:p>
                      <a:r>
                        <a:rPr lang="en-US" sz="1600" smtClean="0"/>
                        <a:t>9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MAI VIETNAMESE HANDICRAFT</a:t>
                      </a:r>
                      <a:endParaRPr lang="en-US" sz="2000" kern="1200" smtClean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298 Nguyen Trong Tuyen, Tan Binh District, Ho Chi Minh city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Tel : 08 39970340 – 38440988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E: </a:t>
                      </a:r>
                      <a:r>
                        <a:rPr lang="en-US" sz="1800" u="sng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4"/>
                        </a:rPr>
                        <a:t>maihandvn@gmail.com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              Web : www. maihandicrafts.com</a:t>
                      </a:r>
                      <a:endParaRPr lang="en-U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HCMC-based for poor girls and women 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-job, income generating and educational project for poor and disadvantaged women. 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-employment, training, self-reliance for disadvantaged families, ethnic minorities in Southern VN; sells products to export and local market; 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seeking a model of social enterprise with social work approach</a:t>
                      </a:r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&amp; skills</a:t>
                      </a:r>
                    </a:p>
                    <a:p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Licensed: HCMC Department of Planning &amp; Investment (DPI)</a:t>
                      </a:r>
                      <a:endParaRPr lang="en-US" sz="16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smtClean="0"/>
              <a:t>HCMC-Based CSOs Mapping (6)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r>
              <a:rPr lang="en-US" smtClean="0"/>
              <a:t> </a:t>
            </a:r>
          </a:p>
          <a:p>
            <a:pPr>
              <a:buNone/>
            </a:pPr>
            <a:r>
              <a:rPr lang="en-US" smtClean="0"/>
              <a:t> </a:t>
            </a:r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" y="998882"/>
          <a:ext cx="8991600" cy="4896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9440"/>
                <a:gridCol w="3446780"/>
                <a:gridCol w="4945380"/>
              </a:tblGrid>
              <a:tr h="408135">
                <a:tc>
                  <a:txBody>
                    <a:bodyPr/>
                    <a:lstStyle/>
                    <a:p>
                      <a:r>
                        <a:rPr lang="en-US" sz="1600" smtClean="0"/>
                        <a:t>No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Name 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Nature,  Activity, Partner, Umbrella Organization</a:t>
                      </a:r>
                      <a:endParaRPr lang="en-US" sz="1600"/>
                    </a:p>
                  </a:txBody>
                  <a:tcPr/>
                </a:tc>
              </a:tr>
              <a:tr h="424460"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smtClean="0">
                          <a:solidFill>
                            <a:srgbClr val="FF0000"/>
                          </a:solidFill>
                        </a:rPr>
                        <a:t>D. Social Enterprise – Cooperatives </a:t>
                      </a:r>
                      <a:endParaRPr lang="en-US" sz="20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en-US" sz="1600"/>
                    </a:p>
                  </a:txBody>
                  <a:tcPr/>
                </a:tc>
              </a:tr>
              <a:tr h="1902323">
                <a:tc>
                  <a:txBody>
                    <a:bodyPr/>
                    <a:lstStyle/>
                    <a:p>
                      <a:r>
                        <a:rPr lang="en-US" sz="1600" smtClean="0"/>
                        <a:t>10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Doan</a:t>
                      </a:r>
                      <a:r>
                        <a:rPr lang="en-US" sz="2000" b="1" kern="1200" baseline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 Ket </a:t>
                      </a:r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Cooperatives of Services and Trade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(Hợp tác xã dịch vụ thương mại Đoàn kết)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Ba Lai st. Ward</a:t>
                      </a:r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8, D. 6, HCMC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Tax Code :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b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0304999584</a:t>
                      </a:r>
                      <a:endParaRPr lang="en-US" sz="20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-HCMC-based</a:t>
                      </a:r>
                      <a:r>
                        <a:rPr lang="en-US" sz="1600" baseline="0" smtClean="0"/>
                        <a:t> </a:t>
                      </a:r>
                      <a:r>
                        <a:rPr lang="en-US" sz="16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innovative cooperative,</a:t>
                      </a:r>
                      <a:r>
                        <a:rPr lang="en-US" sz="16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est. in 2007, with Enda’s support (Enda: Enviromental localized NGO)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6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Waste collection,sanitation services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6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Est. from self-managed</a:t>
                      </a:r>
                      <a:r>
                        <a:rPr lang="en-US" sz="16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groups of waste collectors</a:t>
                      </a:r>
                    </a:p>
                    <a:p>
                      <a:pPr>
                        <a:buFontTx/>
                        <a:buChar char="-"/>
                      </a:pPr>
                      <a:r>
                        <a:rPr lang="en-US" sz="16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Partner: SDRC, Enda, Oxfam, Asia Foundation</a:t>
                      </a:r>
                      <a:endParaRPr lang="en-US" sz="1600"/>
                    </a:p>
                  </a:txBody>
                  <a:tcPr/>
                </a:tc>
              </a:tr>
              <a:tr h="2161403">
                <a:tc>
                  <a:txBody>
                    <a:bodyPr/>
                    <a:lstStyle/>
                    <a:p>
                      <a:r>
                        <a:rPr lang="en-US" sz="1600" smtClean="0"/>
                        <a:t>11</a:t>
                      </a:r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Green Environment Cooperative (HỢP TÁC XÃ MÔI TRƯỜNG XANH)</a:t>
                      </a:r>
                    </a:p>
                    <a:p>
                      <a:r>
                        <a:rPr lang="en-US" sz="2000" b="1" kern="120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26/12A Tang Phu village Tang Nhon Phu Ward, District</a:t>
                      </a:r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9 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Tel:  082 37307907</a:t>
                      </a:r>
                      <a:r>
                        <a:rPr lang="en-US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20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HCMC-based </a:t>
                      </a:r>
                      <a:r>
                        <a:rPr lang="en-US" sz="16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cooperative,</a:t>
                      </a:r>
                      <a:r>
                        <a:rPr lang="en-US" sz="16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est. in 2011, </a:t>
                      </a:r>
                    </a:p>
                    <a:p>
                      <a:r>
                        <a:rPr lang="en-US" sz="16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Licensed by Cooprative Law (license date: </a:t>
                      </a: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12 July 2011)</a:t>
                      </a:r>
                      <a:b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Effective date: 16/08/2011</a:t>
                      </a:r>
                      <a:endParaRPr lang="en-US" sz="1800" kern="1200" baseline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en-US" sz="16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-28 members, of which 50% are waste collectors, others are piece work employees; most are migrant workers</a:t>
                      </a:r>
                      <a:endParaRPr lang="en-US" sz="160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05d83ceaa0bbd2e3bc716e6e66bd857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b3d69fe45253d5ff147bb69036b756a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890779F-D813-49B1-A4F2-128100A0B821}"/>
</file>

<file path=customXml/itemProps2.xml><?xml version="1.0" encoding="utf-8"?>
<ds:datastoreItem xmlns:ds="http://schemas.openxmlformats.org/officeDocument/2006/customXml" ds:itemID="{436226CF-7725-4288-9A89-1DB7B5FC67D7}"/>
</file>

<file path=customXml/itemProps3.xml><?xml version="1.0" encoding="utf-8"?>
<ds:datastoreItem xmlns:ds="http://schemas.openxmlformats.org/officeDocument/2006/customXml" ds:itemID="{F850FF3E-26F8-4098-B782-8C0B58DBF103}"/>
</file>

<file path=docProps/app.xml><?xml version="1.0" encoding="utf-8"?>
<Properties xmlns="http://schemas.openxmlformats.org/officeDocument/2006/extended-properties" xmlns:vt="http://schemas.openxmlformats.org/officeDocument/2006/docPropsVTypes">
  <TotalTime>3240</TotalTime>
  <Words>1957</Words>
  <Application>Microsoft Office PowerPoint</Application>
  <PresentationFormat>On-screen Show (4:3)</PresentationFormat>
  <Paragraphs>272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SDRC Report CSOs Mapping  Key Findings</vt:lpstr>
      <vt:lpstr>CSOs Mapping Key Findings</vt:lpstr>
      <vt:lpstr>HCMC-Based CSOs Mapping Initial Key Findings </vt:lpstr>
      <vt:lpstr>HCMC-Based CSOs Mapping Initial Key Findings – Description (1)</vt:lpstr>
      <vt:lpstr>HCMC-Based CSOs Mapping Initial Key Findings – Description (2)</vt:lpstr>
      <vt:lpstr>HCMC-Based CSOs Mapping (3) Initial Key Findings – Description (1)</vt:lpstr>
      <vt:lpstr>HCMC-Based CSOs Mapping  Initial Key Findings – Description (4)</vt:lpstr>
      <vt:lpstr>HCMC-Based CSOs Mapping (5)</vt:lpstr>
      <vt:lpstr>HCMC-Based CSOs Mapping (6)</vt:lpstr>
      <vt:lpstr>HCMC-Based CSOs Mapping (7)</vt:lpstr>
      <vt:lpstr>HCMC-Based CSOs Mapping (8)</vt:lpstr>
      <vt:lpstr>HCMC-Based CSOs Mapping (9)</vt:lpstr>
      <vt:lpstr>External Clusters- INGOs(1) </vt:lpstr>
      <vt:lpstr>External Clusters- INGOs  (2)</vt:lpstr>
      <vt:lpstr>HCMC-Based CSOs Mapping Comments</vt:lpstr>
      <vt:lpstr>HCMC-Based CSOs Mapping Recommendations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SDRC Report CSOs Mapping Key Findings</dc:title>
  <dc:creator>USER</dc:creator>
  <cp:lastModifiedBy>HN1</cp:lastModifiedBy>
  <cp:revision>34</cp:revision>
  <dcterms:created xsi:type="dcterms:W3CDTF">2017-11-25T04:58:53Z</dcterms:created>
  <dcterms:modified xsi:type="dcterms:W3CDTF">2017-12-04T20:24:44Z</dcterms:modified>
</cp:coreProperties>
</file>